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>
        <p:scale>
          <a:sx n="50" d="100"/>
          <a:sy n="50" d="100"/>
        </p:scale>
        <p:origin x="-64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8EAD-06D6-4015-BBA3-62512BF98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47036-FBFB-40F7-9DCA-5D85B4F28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3DD7A-6D6A-4000-9B4A-10FBFC8C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1CDC7-0201-4F64-8755-A56A5DAE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C85BB-88FD-4D66-A2EC-1018BB5D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2601-7BF0-4A9F-BBF5-5C7FCD3A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E7EFF-4B07-4B05-8FF7-897C9846E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FBD3B-2B42-4224-97B3-055F4BE4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A01A0-123C-4FB5-9D7D-FC01B989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8577-4714-49EE-9A3D-707275DF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8986F-0742-43E0-AF23-7EFD95A59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0F8EE-0C63-4D87-975B-AFA47930D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F7575-3A5F-4AFC-87A6-A6F5FA18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D89E-51A4-497F-BBF8-056E668F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E1728-3770-451C-9319-08A1517C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40C1-B7B0-4565-9DD9-08D42892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F0D93-C9BE-48D3-988F-89EB0CD97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AA198-0525-4901-8170-A59D6585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74496-6AD2-4BB6-8844-DE2B5B61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B9455-87DF-49EA-97C4-597DD2F9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BD04-256D-4FA7-8215-835E08AB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06848-C470-46F8-B89E-596AB9762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DC1D-994A-4559-A5B2-E8078535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75480-FAC9-4120-BFEE-1A2F73F0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7C74D-2667-4979-AF7B-FAF33157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652BB-454A-46C4-8B02-5ACD4D21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2DE74-47D9-47B9-ABA5-56BBCA916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6EE54-E949-40C0-8EF4-6643EDBB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8A5A0-EC40-4B0D-B3C8-1353B9BE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66AC7-EF13-4527-AD7E-D5125E21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6CA46-0426-4F7F-A173-AE40BC15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2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F06D-2012-4837-B081-186A0C3F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CBE4F-69B1-4150-BD3F-41D2F858B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953A8-6BF4-44E4-92D2-12B97FC7D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819AD-2FEE-4302-B191-DACCD83DC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E0ED9-B0F8-4032-91E5-F585803EA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D7457-AAAA-4BF9-AABD-46641FD3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6D741-62CB-4945-BAF0-100029F3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E28BB-B0A0-4F9A-AE43-88C43BF3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0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F244-AE89-4BD9-A2C1-D4FF238F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2EBC7-A044-4145-BED0-78503AF1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B8C5C-08D7-4050-AF33-94D7DFF1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CEC70-E555-4373-B4BA-E8F3A956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A1F87-6DE0-4C4A-B3AA-DF3C4B39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C95FD-1296-4AA9-8FF1-1CA7245E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A7512-187C-4273-8E61-944BF84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3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707C-D08F-4510-BD76-A1A02CED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DC39A-9C0B-4C6A-BF5A-600C0FDFF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2248A-274F-47B3-9769-6EDC2D5D8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C96CA-0BB5-4E4A-8A85-42E30145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D0879-8630-4E7A-81D5-33597342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8D6A2-6DAC-4884-9917-C873E595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5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5E58-38D9-45EF-BA4C-C2B38250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25A27-96AF-4E0C-8026-E9D4C8196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D33F4-239D-4508-954D-67329A89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C2DE4-2F61-41C4-8CFE-12594DF1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28DC7-5383-474B-B142-A27B3441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66FB7-CEF2-42EB-B9EF-EEEBC2CD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DC2D8-7AC8-4B12-A8E0-043C8B1F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651AC-5DB0-4A2D-9DE3-AC12A0B85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1FE4D-5BEA-442D-907F-660EA650F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388A-3BF8-49DC-8C32-E6E2DE4033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B4A9C-7055-4C67-80EF-D72C9B15B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356EF-D1AE-482D-8915-286BE74BD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EBD42-675B-4A37-A868-69416698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6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nezuelan_cuisine" TargetMode="External"/><Relationship Id="rId7" Type="http://schemas.openxmlformats.org/officeDocument/2006/relationships/hyperlink" Target="http://www.bangaloresrestaurants.com/2013/07/across-my-table-chef-fabio-colac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japanese.stackexchange.com/questions/60169/is-there-a-name-for-empanadas-in-japanese" TargetMode="External"/><Relationship Id="rId7" Type="http://schemas.openxmlformats.org/officeDocument/2006/relationships/hyperlink" Target="http://www.melbournegastronome.com/2010/11/sonido-gertrude-street-goes-colombia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flickr.com/photos/nopregunteslee/20631542186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://calendariosaboresbolivia.com/tag/la-paz/" TargetMode="External"/><Relationship Id="rId7" Type="http://schemas.openxmlformats.org/officeDocument/2006/relationships/hyperlink" Target="http://aquisecocina.blogspot.com/2011/03/hervido-de-pollo_28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www.cuuking.com/2017/05/ensalada-de-pollo-con-salsa-rosa-ligera.html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chocorroldevainilla.blogspot.com/2013/08/venezuelan-arepasarepas-venezolanas.html" TargetMode="External"/><Relationship Id="rId7" Type="http://schemas.openxmlformats.org/officeDocument/2006/relationships/hyperlink" Target="http://www.angsarap.net/2016/05/17/pabellon-criollo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://fullbellies.blogspot.com/2006/08/beef-stew.html" TargetMode="Externa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www.fastpassviagens.com.br/arroz-doce-cremoso/" TargetMode="External"/><Relationship Id="rId7" Type="http://schemas.openxmlformats.org/officeDocument/2006/relationships/hyperlink" Target="https://en.wikipedia.org/wiki/Pionono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s://en.wikipedia.org/wiki/Quesillo" TargetMode="External"/><Relationship Id="rId4" Type="http://schemas.openxmlformats.org/officeDocument/2006/relationships/image" Target="../media/image18.jpg"/><Relationship Id="rId9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loseytu.blogspot.com/2014/07/marcas-de-bebidas-y-su-origen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epa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7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late of food&#10;&#10;Description automatically generated">
            <a:extLst>
              <a:ext uri="{FF2B5EF4-FFF2-40B4-BE49-F238E27FC236}">
                <a16:creationId xmlns:a16="http://schemas.microsoft.com/office/drawing/2014/main" id="{64347CBF-5A3A-49E1-B701-3C8285893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329"/>
          <a:stretch/>
        </p:blipFill>
        <p:spPr>
          <a:xfrm>
            <a:off x="-4" y="-6"/>
            <a:ext cx="12192000" cy="6855958"/>
          </a:xfrm>
          <a:prstGeom prst="rect">
            <a:avLst/>
          </a:prstGeom>
        </p:spPr>
      </p:pic>
      <p:sp>
        <p:nvSpPr>
          <p:cNvPr id="85" name="Freeform: Shape 75">
            <a:extLst>
              <a:ext uri="{FF2B5EF4-FFF2-40B4-BE49-F238E27FC236}">
                <a16:creationId xmlns:a16="http://schemas.microsoft.com/office/drawing/2014/main" id="{DD3305BC-13F0-45F7-AA78-FEB3A127E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3678" y="839535"/>
            <a:ext cx="5689757" cy="5027349"/>
          </a:xfrm>
          <a:custGeom>
            <a:avLst/>
            <a:gdLst>
              <a:gd name="connsiteX0" fmla="*/ 1638118 w 5689757"/>
              <a:gd name="connsiteY0" fmla="*/ 0 h 5027349"/>
              <a:gd name="connsiteX1" fmla="*/ 4051638 w 5689757"/>
              <a:gd name="connsiteY1" fmla="*/ 0 h 5027349"/>
              <a:gd name="connsiteX2" fmla="*/ 4426960 w 5689757"/>
              <a:gd name="connsiteY2" fmla="*/ 218128 h 5027349"/>
              <a:gd name="connsiteX3" fmla="*/ 5631113 w 5689757"/>
              <a:gd name="connsiteY3" fmla="*/ 2300740 h 5027349"/>
              <a:gd name="connsiteX4" fmla="*/ 5631113 w 5689757"/>
              <a:gd name="connsiteY4" fmla="*/ 2726611 h 5027349"/>
              <a:gd name="connsiteX5" fmla="*/ 5184003 w 5689757"/>
              <a:gd name="connsiteY5" fmla="*/ 3499898 h 5027349"/>
              <a:gd name="connsiteX6" fmla="*/ 5179849 w 5689757"/>
              <a:gd name="connsiteY6" fmla="*/ 3507081 h 5027349"/>
              <a:gd name="connsiteX7" fmla="*/ 5161054 w 5689757"/>
              <a:gd name="connsiteY7" fmla="*/ 3493907 h 5027349"/>
              <a:gd name="connsiteX8" fmla="*/ 5074850 w 5689757"/>
              <a:gd name="connsiteY8" fmla="*/ 3469060 h 5027349"/>
              <a:gd name="connsiteX9" fmla="*/ 4002084 w 5689757"/>
              <a:gd name="connsiteY9" fmla="*/ 3469060 h 5027349"/>
              <a:gd name="connsiteX10" fmla="*/ 3848833 w 5689757"/>
              <a:gd name="connsiteY10" fmla="*/ 3554248 h 5027349"/>
              <a:gd name="connsiteX11" fmla="*/ 3312449 w 5689757"/>
              <a:gd name="connsiteY11" fmla="*/ 4472382 h 5027349"/>
              <a:gd name="connsiteX12" fmla="*/ 3312449 w 5689757"/>
              <a:gd name="connsiteY12" fmla="*/ 4649068 h 5027349"/>
              <a:gd name="connsiteX13" fmla="*/ 3486748 w 5689757"/>
              <a:gd name="connsiteY13" fmla="*/ 4947416 h 5027349"/>
              <a:gd name="connsiteX14" fmla="*/ 3533445 w 5689757"/>
              <a:gd name="connsiteY14" fmla="*/ 5027349 h 5027349"/>
              <a:gd name="connsiteX15" fmla="*/ 3462401 w 5689757"/>
              <a:gd name="connsiteY15" fmla="*/ 5027349 h 5027349"/>
              <a:gd name="connsiteX16" fmla="*/ 1638118 w 5689757"/>
              <a:gd name="connsiteY16" fmla="*/ 5027349 h 5027349"/>
              <a:gd name="connsiteX17" fmla="*/ 1268010 w 5689757"/>
              <a:gd name="connsiteY17" fmla="*/ 4809219 h 5027349"/>
              <a:gd name="connsiteX18" fmla="*/ 58645 w 5689757"/>
              <a:gd name="connsiteY18" fmla="*/ 2726611 h 5027349"/>
              <a:gd name="connsiteX19" fmla="*/ 58645 w 5689757"/>
              <a:gd name="connsiteY19" fmla="*/ 2300740 h 5027349"/>
              <a:gd name="connsiteX20" fmla="*/ 1268010 w 5689757"/>
              <a:gd name="connsiteY20" fmla="*/ 218128 h 5027349"/>
              <a:gd name="connsiteX21" fmla="*/ 1638118 w 5689757"/>
              <a:gd name="connsiteY21" fmla="*/ 0 h 50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89757" h="5027349">
                <a:moveTo>
                  <a:pt x="1638118" y="0"/>
                </a:moveTo>
                <a:cubicBezTo>
                  <a:pt x="1638118" y="0"/>
                  <a:pt x="1638118" y="0"/>
                  <a:pt x="4051638" y="0"/>
                </a:cubicBezTo>
                <a:cubicBezTo>
                  <a:pt x="4208022" y="0"/>
                  <a:pt x="4348769" y="83096"/>
                  <a:pt x="4426960" y="218128"/>
                </a:cubicBezTo>
                <a:cubicBezTo>
                  <a:pt x="4426960" y="218128"/>
                  <a:pt x="4426960" y="218128"/>
                  <a:pt x="5631113" y="2300740"/>
                </a:cubicBezTo>
                <a:cubicBezTo>
                  <a:pt x="5709306" y="2430577"/>
                  <a:pt x="5709306" y="2596771"/>
                  <a:pt x="5631113" y="2726611"/>
                </a:cubicBezTo>
                <a:cubicBezTo>
                  <a:pt x="5631113" y="2726611"/>
                  <a:pt x="5631113" y="2726611"/>
                  <a:pt x="5184003" y="3499898"/>
                </a:cubicBezTo>
                <a:lnTo>
                  <a:pt x="5179849" y="3507081"/>
                </a:lnTo>
                <a:lnTo>
                  <a:pt x="5161054" y="3493907"/>
                </a:lnTo>
                <a:cubicBezTo>
                  <a:pt x="5133118" y="3478526"/>
                  <a:pt x="5101988" y="3469060"/>
                  <a:pt x="5074850" y="3469060"/>
                </a:cubicBezTo>
                <a:cubicBezTo>
                  <a:pt x="5074850" y="3469060"/>
                  <a:pt x="5074850" y="3469060"/>
                  <a:pt x="4002084" y="3469060"/>
                </a:cubicBezTo>
                <a:cubicBezTo>
                  <a:pt x="3944615" y="3469060"/>
                  <a:pt x="3874374" y="3506922"/>
                  <a:pt x="3848833" y="3554248"/>
                </a:cubicBezTo>
                <a:cubicBezTo>
                  <a:pt x="3848833" y="3554248"/>
                  <a:pt x="3848833" y="3554248"/>
                  <a:pt x="3312449" y="4472382"/>
                </a:cubicBezTo>
                <a:cubicBezTo>
                  <a:pt x="3283714" y="4522863"/>
                  <a:pt x="3283714" y="4598585"/>
                  <a:pt x="3312449" y="4649068"/>
                </a:cubicBezTo>
                <a:cubicBezTo>
                  <a:pt x="3312449" y="4649068"/>
                  <a:pt x="3312449" y="4649068"/>
                  <a:pt x="3486748" y="4947416"/>
                </a:cubicBezTo>
                <a:lnTo>
                  <a:pt x="3533445" y="5027349"/>
                </a:lnTo>
                <a:lnTo>
                  <a:pt x="3462401" y="5027349"/>
                </a:lnTo>
                <a:cubicBezTo>
                  <a:pt x="3108857" y="5027349"/>
                  <a:pt x="2543189" y="5027349"/>
                  <a:pt x="1638118" y="5027349"/>
                </a:cubicBezTo>
                <a:cubicBezTo>
                  <a:pt x="1486947" y="5027349"/>
                  <a:pt x="1340989" y="4944252"/>
                  <a:pt x="1268010" y="4809219"/>
                </a:cubicBezTo>
                <a:cubicBezTo>
                  <a:pt x="1268010" y="4809219"/>
                  <a:pt x="1268010" y="4809219"/>
                  <a:pt x="58645" y="2726611"/>
                </a:cubicBezTo>
                <a:cubicBezTo>
                  <a:pt x="-19548" y="2596771"/>
                  <a:pt x="-19548" y="2430577"/>
                  <a:pt x="58645" y="2300740"/>
                </a:cubicBezTo>
                <a:cubicBezTo>
                  <a:pt x="58645" y="2300740"/>
                  <a:pt x="58645" y="2300740"/>
                  <a:pt x="1268010" y="218128"/>
                </a:cubicBezTo>
                <a:cubicBezTo>
                  <a:pt x="1340989" y="83096"/>
                  <a:pt x="1486947" y="0"/>
                  <a:pt x="16381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BC47B-070E-4C7A-ABAD-AEC1D54D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15" y="1371600"/>
            <a:ext cx="3573440" cy="11805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Mis Amigos Restaurante</a:t>
            </a:r>
          </a:p>
        </p:txBody>
      </p:sp>
      <p:sp>
        <p:nvSpPr>
          <p:cNvPr id="86" name="Freeform: Shape 77">
            <a:extLst>
              <a:ext uri="{FF2B5EF4-FFF2-40B4-BE49-F238E27FC236}">
                <a16:creationId xmlns:a16="http://schemas.microsoft.com/office/drawing/2014/main" id="{9711CC6D-46F8-4008-80CD-5022F53A5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8686" y="1494844"/>
            <a:ext cx="1804744" cy="158072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picture containing food, table, plate, custard&#10;&#10;Description automatically generated">
            <a:extLst>
              <a:ext uri="{FF2B5EF4-FFF2-40B4-BE49-F238E27FC236}">
                <a16:creationId xmlns:a16="http://schemas.microsoft.com/office/drawing/2014/main" id="{E539103B-A47B-4C0F-9ED3-3B72AE91DC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893" r="11263"/>
          <a:stretch/>
        </p:blipFill>
        <p:spPr>
          <a:xfrm>
            <a:off x="2939470" y="1574358"/>
            <a:ext cx="1623178" cy="1421698"/>
          </a:xfrm>
          <a:custGeom>
            <a:avLst/>
            <a:gdLst/>
            <a:ahLst/>
            <a:cxnLst/>
            <a:rect l="l" t="t" r="r" b="b"/>
            <a:pathLst>
              <a:path w="1623178" h="1421698">
                <a:moveTo>
                  <a:pt x="463097" y="0"/>
                </a:moveTo>
                <a:cubicBezTo>
                  <a:pt x="1161641" y="0"/>
                  <a:pt x="1161641" y="0"/>
                  <a:pt x="1161641" y="0"/>
                </a:cubicBezTo>
                <a:cubicBezTo>
                  <a:pt x="1196983" y="0"/>
                  <a:pt x="1242723" y="24654"/>
                  <a:pt x="1261433" y="55472"/>
                </a:cubicBezTo>
                <a:cubicBezTo>
                  <a:pt x="1610705" y="653324"/>
                  <a:pt x="1610705" y="653324"/>
                  <a:pt x="1610705" y="653324"/>
                </a:cubicBezTo>
                <a:cubicBezTo>
                  <a:pt x="1627336" y="686196"/>
                  <a:pt x="1627336" y="735504"/>
                  <a:pt x="1610705" y="768375"/>
                </a:cubicBezTo>
                <a:cubicBezTo>
                  <a:pt x="1261433" y="1366228"/>
                  <a:pt x="1261433" y="1366228"/>
                  <a:pt x="1261433" y="1366228"/>
                </a:cubicBezTo>
                <a:cubicBezTo>
                  <a:pt x="1242723" y="1397045"/>
                  <a:pt x="1196983" y="1421698"/>
                  <a:pt x="1161641" y="1421698"/>
                </a:cubicBezTo>
                <a:lnTo>
                  <a:pt x="463097" y="1421698"/>
                </a:lnTo>
                <a:cubicBezTo>
                  <a:pt x="425676" y="1421698"/>
                  <a:pt x="379938" y="1397045"/>
                  <a:pt x="363306" y="1366228"/>
                </a:cubicBezTo>
                <a:cubicBezTo>
                  <a:pt x="14034" y="768375"/>
                  <a:pt x="14034" y="768375"/>
                  <a:pt x="14034" y="768375"/>
                </a:cubicBezTo>
                <a:cubicBezTo>
                  <a:pt x="-4677" y="735504"/>
                  <a:pt x="-4677" y="686196"/>
                  <a:pt x="14034" y="653324"/>
                </a:cubicBezTo>
                <a:cubicBezTo>
                  <a:pt x="363306" y="55472"/>
                  <a:pt x="363306" y="55472"/>
                  <a:pt x="363306" y="55472"/>
                </a:cubicBezTo>
                <a:cubicBezTo>
                  <a:pt x="379938" y="24654"/>
                  <a:pt x="425676" y="0"/>
                  <a:pt x="463097" y="0"/>
                </a:cubicBezTo>
                <a:close/>
              </a:path>
            </a:pathLst>
          </a:custGeom>
        </p:spPr>
      </p:pic>
      <p:sp>
        <p:nvSpPr>
          <p:cNvPr id="87" name="Freeform: Shape 79">
            <a:extLst>
              <a:ext uri="{FF2B5EF4-FFF2-40B4-BE49-F238E27FC236}">
                <a16:creationId xmlns:a16="http://schemas.microsoft.com/office/drawing/2014/main" id="{BCF50161-64EB-4533-A767-15C4715B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5723" y="1198172"/>
            <a:ext cx="2143461" cy="187740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close up of food on a plate&#10;&#10;Description automatically generated">
            <a:extLst>
              <a:ext uri="{FF2B5EF4-FFF2-40B4-BE49-F238E27FC236}">
                <a16:creationId xmlns:a16="http://schemas.microsoft.com/office/drawing/2014/main" id="{9FC0D9D1-3A3B-4E15-B9D8-859D3E701D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09" r="7264" b="2"/>
          <a:stretch/>
        </p:blipFill>
        <p:spPr>
          <a:xfrm>
            <a:off x="9712676" y="1283088"/>
            <a:ext cx="1949559" cy="1707568"/>
          </a:xfrm>
          <a:custGeom>
            <a:avLst/>
            <a:gdLst/>
            <a:ahLst/>
            <a:cxnLst/>
            <a:rect l="l" t="t" r="r" b="b"/>
            <a:pathLst>
              <a:path w="1949559" h="1707568">
                <a:moveTo>
                  <a:pt x="556214" y="0"/>
                </a:moveTo>
                <a:cubicBezTo>
                  <a:pt x="1395218" y="0"/>
                  <a:pt x="1395218" y="0"/>
                  <a:pt x="1395218" y="0"/>
                </a:cubicBezTo>
                <a:cubicBezTo>
                  <a:pt x="1437667" y="0"/>
                  <a:pt x="1492603" y="29611"/>
                  <a:pt x="1515075" y="66625"/>
                </a:cubicBezTo>
                <a:cubicBezTo>
                  <a:pt x="1934577" y="784692"/>
                  <a:pt x="1934577" y="784692"/>
                  <a:pt x="1934577" y="784692"/>
                </a:cubicBezTo>
                <a:cubicBezTo>
                  <a:pt x="1954553" y="824174"/>
                  <a:pt x="1954553" y="883396"/>
                  <a:pt x="1934577" y="922877"/>
                </a:cubicBezTo>
                <a:cubicBezTo>
                  <a:pt x="1515075" y="1640944"/>
                  <a:pt x="1515075" y="1640944"/>
                  <a:pt x="1515075" y="1640944"/>
                </a:cubicBezTo>
                <a:cubicBezTo>
                  <a:pt x="1492603" y="1677958"/>
                  <a:pt x="1437667" y="1707568"/>
                  <a:pt x="1395218" y="1707568"/>
                </a:cubicBezTo>
                <a:lnTo>
                  <a:pt x="556214" y="1707568"/>
                </a:lnTo>
                <a:cubicBezTo>
                  <a:pt x="511268" y="1707568"/>
                  <a:pt x="456334" y="1677958"/>
                  <a:pt x="436357" y="1640944"/>
                </a:cubicBezTo>
                <a:cubicBezTo>
                  <a:pt x="16856" y="922877"/>
                  <a:pt x="16856" y="922877"/>
                  <a:pt x="16856" y="922877"/>
                </a:cubicBezTo>
                <a:cubicBezTo>
                  <a:pt x="-5618" y="883396"/>
                  <a:pt x="-5618" y="824174"/>
                  <a:pt x="16856" y="784692"/>
                </a:cubicBezTo>
                <a:cubicBezTo>
                  <a:pt x="436357" y="66625"/>
                  <a:pt x="436357" y="66625"/>
                  <a:pt x="436357" y="66625"/>
                </a:cubicBezTo>
                <a:cubicBezTo>
                  <a:pt x="456334" y="29611"/>
                  <a:pt x="511268" y="0"/>
                  <a:pt x="556214" y="0"/>
                </a:cubicBezTo>
                <a:close/>
              </a:path>
            </a:pathLst>
          </a:custGeom>
          <a:ln w="79375">
            <a:noFill/>
          </a:ln>
        </p:spPr>
      </p:pic>
      <p:sp>
        <p:nvSpPr>
          <p:cNvPr id="88" name="Freeform: Shape 81">
            <a:extLst>
              <a:ext uri="{FF2B5EF4-FFF2-40B4-BE49-F238E27FC236}">
                <a16:creationId xmlns:a16="http://schemas.microsoft.com/office/drawing/2014/main" id="{F5326998-025B-4685-A6F0-C8F498C3B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673" y="4308594"/>
            <a:ext cx="2492744" cy="2183328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 descr="A sandwich sitting on top of a wooden table&#10;&#10;Description automatically generated">
            <a:extLst>
              <a:ext uri="{FF2B5EF4-FFF2-40B4-BE49-F238E27FC236}">
                <a16:creationId xmlns:a16="http://schemas.microsoft.com/office/drawing/2014/main" id="{B751ED81-3930-4CFB-8266-860CCA4052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4021" r="13031" b="-1"/>
          <a:stretch/>
        </p:blipFill>
        <p:spPr>
          <a:xfrm>
            <a:off x="7705952" y="4418543"/>
            <a:ext cx="2278184" cy="1963430"/>
          </a:xfrm>
          <a:custGeom>
            <a:avLst/>
            <a:gdLst/>
            <a:ahLst/>
            <a:cxnLst/>
            <a:rect l="l" t="t" r="r" b="b"/>
            <a:pathLst>
              <a:path w="2278184" h="1963430">
                <a:moveTo>
                  <a:pt x="649972" y="0"/>
                </a:moveTo>
                <a:cubicBezTo>
                  <a:pt x="1630402" y="0"/>
                  <a:pt x="1630402" y="0"/>
                  <a:pt x="1630402" y="0"/>
                </a:cubicBezTo>
                <a:cubicBezTo>
                  <a:pt x="1680006" y="0"/>
                  <a:pt x="1744201" y="34048"/>
                  <a:pt x="1770463" y="76608"/>
                </a:cubicBezTo>
                <a:cubicBezTo>
                  <a:pt x="2260676" y="902270"/>
                  <a:pt x="2260676" y="902270"/>
                  <a:pt x="2260676" y="902270"/>
                </a:cubicBezTo>
                <a:cubicBezTo>
                  <a:pt x="2284020" y="947667"/>
                  <a:pt x="2284020" y="1015763"/>
                  <a:pt x="2260676" y="1061161"/>
                </a:cubicBezTo>
                <a:cubicBezTo>
                  <a:pt x="1770463" y="1886822"/>
                  <a:pt x="1770463" y="1886822"/>
                  <a:pt x="1770463" y="1886822"/>
                </a:cubicBezTo>
                <a:cubicBezTo>
                  <a:pt x="1744201" y="1929383"/>
                  <a:pt x="1680006" y="1963430"/>
                  <a:pt x="1630402" y="1963430"/>
                </a:cubicBezTo>
                <a:lnTo>
                  <a:pt x="649972" y="1963430"/>
                </a:lnTo>
                <a:cubicBezTo>
                  <a:pt x="597450" y="1963430"/>
                  <a:pt x="533255" y="1929383"/>
                  <a:pt x="509912" y="1886822"/>
                </a:cubicBezTo>
                <a:cubicBezTo>
                  <a:pt x="19697" y="1061161"/>
                  <a:pt x="19697" y="1061161"/>
                  <a:pt x="19697" y="1061161"/>
                </a:cubicBezTo>
                <a:cubicBezTo>
                  <a:pt x="-6565" y="1015763"/>
                  <a:pt x="-6565" y="947667"/>
                  <a:pt x="19697" y="902270"/>
                </a:cubicBezTo>
                <a:cubicBezTo>
                  <a:pt x="509912" y="76608"/>
                  <a:pt x="509912" y="76608"/>
                  <a:pt x="509912" y="76608"/>
                </a:cubicBezTo>
                <a:cubicBezTo>
                  <a:pt x="533255" y="34048"/>
                  <a:pt x="597450" y="0"/>
                  <a:pt x="649972" y="0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88BAADB-1C5F-4F56-B625-35B4DF30D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5414" y="2621191"/>
            <a:ext cx="3894161" cy="1943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Horario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Lunes – Sabado; 07:00 – 21:00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111 La Calle Libertad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Caracas, Venezuela 01234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555-555-5555</a:t>
            </a:r>
          </a:p>
        </p:txBody>
      </p:sp>
    </p:spTree>
    <p:extLst>
      <p:ext uri="{BB962C8B-B14F-4D97-AF65-F5344CB8AC3E}">
        <p14:creationId xmlns:p14="http://schemas.microsoft.com/office/powerpoint/2010/main" val="349727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achapa">
            <a:extLst>
              <a:ext uri="{FF2B5EF4-FFF2-40B4-BE49-F238E27FC236}">
                <a16:creationId xmlns:a16="http://schemas.microsoft.com/office/drawing/2014/main" id="{F0D82A84-2EC0-44AE-BFB5-6CA99E02E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4" r="-3" b="2733"/>
          <a:stretch/>
        </p:blipFill>
        <p:spPr bwMode="auto"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ndoca">
            <a:extLst>
              <a:ext uri="{FF2B5EF4-FFF2-40B4-BE49-F238E27FC236}">
                <a16:creationId xmlns:a16="http://schemas.microsoft.com/office/drawing/2014/main" id="{D7B0C70F-4CB6-4873-8B69-7C0475A90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r="1" b="1"/>
          <a:stretch/>
        </p:blipFill>
        <p:spPr bwMode="auto">
          <a:xfrm>
            <a:off x="6988408" y="2286000"/>
            <a:ext cx="5203590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rico Venezolano">
            <a:extLst>
              <a:ext uri="{FF2B5EF4-FFF2-40B4-BE49-F238E27FC236}">
                <a16:creationId xmlns:a16="http://schemas.microsoft.com/office/drawing/2014/main" id="{EFCA8EC6-3F42-421F-A393-4E96557C0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8" b="1"/>
          <a:stretch/>
        </p:blipFill>
        <p:spPr bwMode="auto"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FBE29-EDF7-4D80-B8F1-7FDD26A6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46" y="2398491"/>
            <a:ext cx="5728882" cy="228599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El </a:t>
            </a:r>
            <a:r>
              <a:rPr lang="en-US" sz="72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Desayuno</a:t>
            </a:r>
            <a:endParaRPr lang="en-US" sz="7200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19AFF-F263-4C3B-8F9A-BD81423165B0}"/>
              </a:ext>
            </a:extLst>
          </p:cNvPr>
          <p:cNvSpPr txBox="1"/>
          <p:nvPr/>
        </p:nvSpPr>
        <p:spPr>
          <a:xfrm>
            <a:off x="5292102" y="734962"/>
            <a:ext cx="2944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Cachapa</a:t>
            </a:r>
            <a:endParaRPr lang="en-US" dirty="0"/>
          </a:p>
          <a:p>
            <a:r>
              <a:rPr lang="en-US" dirty="0" err="1"/>
              <a:t>Panqueques</a:t>
            </a:r>
            <a:r>
              <a:rPr lang="en-US" dirty="0"/>
              <a:t> de </a:t>
            </a:r>
          </a:p>
          <a:p>
            <a:r>
              <a:rPr lang="en-US" dirty="0" err="1"/>
              <a:t>maiz</a:t>
            </a:r>
            <a:r>
              <a:rPr lang="en-US" dirty="0"/>
              <a:t> con queso.</a:t>
            </a:r>
          </a:p>
          <a:p>
            <a:r>
              <a:rPr lang="en-US" dirty="0"/>
              <a:t>10 VEF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08A11E-E198-4EA0-A283-021F29B4D1C0}"/>
              </a:ext>
            </a:extLst>
          </p:cNvPr>
          <p:cNvSpPr txBox="1"/>
          <p:nvPr/>
        </p:nvSpPr>
        <p:spPr>
          <a:xfrm>
            <a:off x="7106307" y="5122296"/>
            <a:ext cx="294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Perico</a:t>
            </a:r>
            <a:endParaRPr lang="en-US" dirty="0"/>
          </a:p>
          <a:p>
            <a:r>
              <a:rPr lang="en-US" dirty="0"/>
              <a:t>Huevos con </a:t>
            </a:r>
            <a:r>
              <a:rPr lang="en-US" dirty="0" err="1"/>
              <a:t>verduras</a:t>
            </a:r>
            <a:endParaRPr lang="en-US" dirty="0"/>
          </a:p>
          <a:p>
            <a:r>
              <a:rPr lang="en-US" dirty="0"/>
              <a:t>8 VEF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87FC97-4540-4714-97A4-5819D92022A5}"/>
              </a:ext>
            </a:extLst>
          </p:cNvPr>
          <p:cNvSpPr txBox="1"/>
          <p:nvPr/>
        </p:nvSpPr>
        <p:spPr>
          <a:xfrm>
            <a:off x="6374325" y="3123890"/>
            <a:ext cx="294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Mandoca</a:t>
            </a:r>
            <a:endParaRPr lang="en-US" dirty="0"/>
          </a:p>
          <a:p>
            <a:r>
              <a:rPr lang="en-US" dirty="0" err="1"/>
              <a:t>Hecho</a:t>
            </a:r>
            <a:r>
              <a:rPr lang="en-US" dirty="0"/>
              <a:t> de </a:t>
            </a:r>
            <a:r>
              <a:rPr lang="en-US" dirty="0" err="1"/>
              <a:t>maiz</a:t>
            </a:r>
            <a:r>
              <a:rPr lang="en-US" dirty="0"/>
              <a:t>, </a:t>
            </a:r>
          </a:p>
          <a:p>
            <a:r>
              <a:rPr lang="en-US" dirty="0" err="1"/>
              <a:t>Platanos</a:t>
            </a:r>
            <a:r>
              <a:rPr lang="en-US" dirty="0"/>
              <a:t>, </a:t>
            </a:r>
            <a:r>
              <a:rPr lang="en-US" dirty="0" err="1"/>
              <a:t>azucar</a:t>
            </a:r>
            <a:r>
              <a:rPr lang="en-US" dirty="0"/>
              <a:t>, </a:t>
            </a:r>
          </a:p>
          <a:p>
            <a:r>
              <a:rPr lang="en-US" dirty="0"/>
              <a:t>10 VEF</a:t>
            </a:r>
          </a:p>
        </p:txBody>
      </p:sp>
    </p:spTree>
    <p:extLst>
      <p:ext uri="{BB962C8B-B14F-4D97-AF65-F5344CB8AC3E}">
        <p14:creationId xmlns:p14="http://schemas.microsoft.com/office/powerpoint/2010/main" val="383145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B9A21-7A95-49F5-B4D4-77FBE55B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82" y="1087892"/>
            <a:ext cx="3948137" cy="1457002"/>
          </a:xfrm>
        </p:spPr>
        <p:txBody>
          <a:bodyPr anchor="b">
            <a:normAutofit fontScale="90000"/>
          </a:bodyPr>
          <a:lstStyle/>
          <a:p>
            <a:r>
              <a:rPr lang="en-US" sz="5400" b="1" dirty="0">
                <a:latin typeface="Berlin Sans FB Demi" panose="020E0802020502020306" pitchFamily="34" charset="0"/>
              </a:rPr>
              <a:t>Los </a:t>
            </a:r>
            <a:r>
              <a:rPr lang="en-US" sz="5400" b="1" dirty="0" err="1">
                <a:latin typeface="Berlin Sans FB Demi" panose="020E0802020502020306" pitchFamily="34" charset="0"/>
              </a:rPr>
              <a:t>Aperitivos</a:t>
            </a:r>
            <a:endParaRPr lang="en-US" sz="5400" b="1" dirty="0">
              <a:latin typeface="Berlin Sans FB Demi" panose="020E0802020502020306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D8A47A5-2C9E-4EAD-83BE-0DB6AFAE3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Empanadas—</a:t>
            </a:r>
            <a:r>
              <a:rPr lang="en-US" sz="2000" dirty="0" err="1"/>
              <a:t>Hecho</a:t>
            </a:r>
            <a:r>
              <a:rPr lang="en-US" sz="2000" dirty="0"/>
              <a:t> de </a:t>
            </a:r>
            <a:r>
              <a:rPr lang="en-US" sz="2000" dirty="0" err="1"/>
              <a:t>bistec</a:t>
            </a:r>
            <a:r>
              <a:rPr lang="en-US" sz="2000" dirty="0"/>
              <a:t>, pollo      7 VEF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Arepas de </a:t>
            </a:r>
            <a:r>
              <a:rPr lang="en-US" sz="2000" dirty="0" err="1"/>
              <a:t>Choclo</a:t>
            </a:r>
            <a:r>
              <a:rPr lang="en-US" sz="2000" dirty="0"/>
              <a:t>—</a:t>
            </a:r>
            <a:r>
              <a:rPr lang="en-US" sz="2000" dirty="0" err="1"/>
              <a:t>Hecho</a:t>
            </a:r>
            <a:r>
              <a:rPr lang="en-US" sz="2000" dirty="0"/>
              <a:t> de </a:t>
            </a:r>
            <a:r>
              <a:rPr lang="en-US" sz="2000" dirty="0" err="1"/>
              <a:t>maiz</a:t>
            </a:r>
            <a:r>
              <a:rPr lang="en-US" sz="2000" dirty="0"/>
              <a:t> y </a:t>
            </a:r>
            <a:r>
              <a:rPr lang="en-US" sz="2000" dirty="0" err="1"/>
              <a:t>llenado</a:t>
            </a:r>
            <a:r>
              <a:rPr lang="en-US" sz="2000" dirty="0"/>
              <a:t> con queso      7 VEF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Tequenos</a:t>
            </a:r>
            <a:r>
              <a:rPr lang="en-US" sz="2000" dirty="0"/>
              <a:t>---Fritos, </a:t>
            </a:r>
            <a:r>
              <a:rPr lang="en-US" sz="2000" dirty="0" err="1"/>
              <a:t>llenados</a:t>
            </a:r>
            <a:r>
              <a:rPr lang="en-US" sz="2000" dirty="0"/>
              <a:t> con queso      8 VEF</a:t>
            </a:r>
          </a:p>
        </p:txBody>
      </p:sp>
      <p:pic>
        <p:nvPicPr>
          <p:cNvPr id="14" name="Picture 13" descr="A plate of food&#10;&#10;Description automatically generated">
            <a:extLst>
              <a:ext uri="{FF2B5EF4-FFF2-40B4-BE49-F238E27FC236}">
                <a16:creationId xmlns:a16="http://schemas.microsoft.com/office/drawing/2014/main" id="{247767CC-BE57-4299-B47C-C5D7C03F7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01" r="15056" b="1"/>
          <a:stretch/>
        </p:blipFill>
        <p:spPr>
          <a:xfrm>
            <a:off x="4636963" y="1"/>
            <a:ext cx="3731799" cy="3383280"/>
          </a:xfrm>
          <a:prstGeom prst="rect">
            <a:avLst/>
          </a:prstGeom>
        </p:spPr>
      </p:pic>
      <p:pic>
        <p:nvPicPr>
          <p:cNvPr id="11" name="Picture 10" descr="A pile of food&#10;&#10;Description automatically generated">
            <a:extLst>
              <a:ext uri="{FF2B5EF4-FFF2-40B4-BE49-F238E27FC236}">
                <a16:creationId xmlns:a16="http://schemas.microsoft.com/office/drawing/2014/main" id="{4B3CA5AF-1916-4918-9890-A415EE7636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377" r="-5" b="2958"/>
          <a:stretch/>
        </p:blipFill>
        <p:spPr>
          <a:xfrm>
            <a:off x="8460201" y="10"/>
            <a:ext cx="3731799" cy="3383270"/>
          </a:xfrm>
          <a:prstGeom prst="rect">
            <a:avLst/>
          </a:prstGeom>
        </p:spPr>
      </p:pic>
      <p:pic>
        <p:nvPicPr>
          <p:cNvPr id="7" name="Content Placeholder 6" descr="A piece of food on a plate&#10;&#10;Description automatically generated">
            <a:extLst>
              <a:ext uri="{FF2B5EF4-FFF2-40B4-BE49-F238E27FC236}">
                <a16:creationId xmlns:a16="http://schemas.microsoft.com/office/drawing/2014/main" id="{1283DBBD-FBFB-4F24-9D12-630ECAF013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1560" r="-2" b="18713"/>
          <a:stretch/>
        </p:blipFill>
        <p:spPr bwMode="auto">
          <a:xfrm>
            <a:off x="4639055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88B9AD3D-3987-4A85-9D50-9BBC11BB60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5742C-7B44-4FF3-9853-8EBD0BF7C37A}"/>
              </a:ext>
            </a:extLst>
          </p:cNvPr>
          <p:cNvSpPr txBox="1"/>
          <p:nvPr/>
        </p:nvSpPr>
        <p:spPr>
          <a:xfrm>
            <a:off x="4328719" y="4858062"/>
            <a:ext cx="40868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Arepas de </a:t>
            </a:r>
            <a:r>
              <a:rPr lang="en-US" dirty="0" err="1"/>
              <a:t>Choclo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BEBAB-7BA4-4676-9FCC-BC9632FC9450}"/>
              </a:ext>
            </a:extLst>
          </p:cNvPr>
          <p:cNvSpPr txBox="1"/>
          <p:nvPr/>
        </p:nvSpPr>
        <p:spPr>
          <a:xfrm>
            <a:off x="9732673" y="318322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flickr.com/photos/nopregunteslee/206315421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6497C-8139-4CD5-8CAD-A5D20953A5CF}"/>
              </a:ext>
            </a:extLst>
          </p:cNvPr>
          <p:cNvSpPr txBox="1"/>
          <p:nvPr/>
        </p:nvSpPr>
        <p:spPr>
          <a:xfrm>
            <a:off x="6061720" y="3183226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japanese.stackexchange.com/questions/60169/is-there-a-name-for-empanadas-in-japane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294799-3FFA-447A-A47E-2A425E61302F}"/>
              </a:ext>
            </a:extLst>
          </p:cNvPr>
          <p:cNvSpPr txBox="1"/>
          <p:nvPr/>
        </p:nvSpPr>
        <p:spPr>
          <a:xfrm>
            <a:off x="4204996" y="1999937"/>
            <a:ext cx="40868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Empanadas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05A853-E030-47EE-AE6F-7E500550C5EC}"/>
              </a:ext>
            </a:extLst>
          </p:cNvPr>
          <p:cNvSpPr txBox="1"/>
          <p:nvPr/>
        </p:nvSpPr>
        <p:spPr>
          <a:xfrm>
            <a:off x="8105191" y="1821619"/>
            <a:ext cx="40868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Tequenos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8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owl of soup&#10;&#10;Description automatically generated">
            <a:extLst>
              <a:ext uri="{FF2B5EF4-FFF2-40B4-BE49-F238E27FC236}">
                <a16:creationId xmlns:a16="http://schemas.microsoft.com/office/drawing/2014/main" id="{1092A7B3-840D-401B-85E2-E04E84AC1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981" b="6686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8" name="Picture 7" descr="A bowl of food on a plate&#10;&#10;Description automatically generated">
            <a:extLst>
              <a:ext uri="{FF2B5EF4-FFF2-40B4-BE49-F238E27FC236}">
                <a16:creationId xmlns:a16="http://schemas.microsoft.com/office/drawing/2014/main" id="{2B4F2D68-CC36-41F5-B533-989FDBF917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169" b="3731"/>
          <a:stretch/>
        </p:blipFill>
        <p:spPr>
          <a:xfrm>
            <a:off x="6988408" y="2286000"/>
            <a:ext cx="5203590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4" name="Picture 13" descr="A bowl of soup&#10;&#10;Description automatically generated">
            <a:extLst>
              <a:ext uri="{FF2B5EF4-FFF2-40B4-BE49-F238E27FC236}">
                <a16:creationId xmlns:a16="http://schemas.microsoft.com/office/drawing/2014/main" id="{521199CC-1D15-45B0-85DA-952A4EEBEF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8297" b="16401"/>
          <a:stretch/>
        </p:blipFill>
        <p:spPr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4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82277-466E-456B-9068-32AD7D7D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44" y="2242455"/>
            <a:ext cx="5492910" cy="338110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El Almuerzo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CAF5C-A27D-4D45-B14B-82B7CB5E52A3}"/>
              </a:ext>
            </a:extLst>
          </p:cNvPr>
          <p:cNvSpPr txBox="1"/>
          <p:nvPr/>
        </p:nvSpPr>
        <p:spPr>
          <a:xfrm>
            <a:off x="9751909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alendariosaboresbolivia.com/tag/la-paz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E7073-5A09-444A-B32F-C6D793E70288}"/>
              </a:ext>
            </a:extLst>
          </p:cNvPr>
          <p:cNvSpPr txBox="1"/>
          <p:nvPr/>
        </p:nvSpPr>
        <p:spPr>
          <a:xfrm>
            <a:off x="7419343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cuuking.com/2017/05/ensalada-de-pollo-con-salsa-rosa-liger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3B3C67-ACF5-49A3-97C0-B2577DB1F1C2}"/>
              </a:ext>
            </a:extLst>
          </p:cNvPr>
          <p:cNvSpPr txBox="1"/>
          <p:nvPr/>
        </p:nvSpPr>
        <p:spPr>
          <a:xfrm>
            <a:off x="5086777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7" tooltip="http://aquisecocina.blogspot.com/2011/03/hervido-de-pollo_28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9F61BC-36B9-48B4-BD20-CF504A85A99B}"/>
              </a:ext>
            </a:extLst>
          </p:cNvPr>
          <p:cNvSpPr txBox="1"/>
          <p:nvPr/>
        </p:nvSpPr>
        <p:spPr>
          <a:xfrm>
            <a:off x="6246710" y="4866968"/>
            <a:ext cx="245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Hervido</a:t>
            </a:r>
            <a:r>
              <a:rPr lang="en-US" dirty="0"/>
              <a:t> de </a:t>
            </a:r>
            <a:r>
              <a:rPr lang="en-US" dirty="0" err="1"/>
              <a:t>gallina</a:t>
            </a:r>
            <a:endParaRPr lang="en-US" dirty="0"/>
          </a:p>
          <a:p>
            <a:r>
              <a:rPr lang="en-US" dirty="0" err="1"/>
              <a:t>Sopa</a:t>
            </a:r>
            <a:r>
              <a:rPr lang="en-US" dirty="0"/>
              <a:t> de pollo, </a:t>
            </a:r>
            <a:r>
              <a:rPr lang="en-US" dirty="0" err="1"/>
              <a:t>zanahorias</a:t>
            </a:r>
            <a:r>
              <a:rPr lang="en-US" dirty="0"/>
              <a:t>, </a:t>
            </a:r>
            <a:r>
              <a:rPr lang="en-US" dirty="0" err="1"/>
              <a:t>patata</a:t>
            </a:r>
            <a:endParaRPr lang="en-US" dirty="0"/>
          </a:p>
          <a:p>
            <a:r>
              <a:rPr lang="en-US" dirty="0"/>
              <a:t>16 VEF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865C8B-499E-4A88-8556-8212496DC92F}"/>
              </a:ext>
            </a:extLst>
          </p:cNvPr>
          <p:cNvSpPr txBox="1"/>
          <p:nvPr/>
        </p:nvSpPr>
        <p:spPr>
          <a:xfrm>
            <a:off x="5369376" y="2812584"/>
            <a:ext cx="2454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Ensalada de pollo—</a:t>
            </a:r>
          </a:p>
          <a:p>
            <a:r>
              <a:rPr lang="en-US" dirty="0" err="1"/>
              <a:t>Lechuga</a:t>
            </a:r>
            <a:r>
              <a:rPr lang="en-US" dirty="0"/>
              <a:t>, </a:t>
            </a:r>
            <a:r>
              <a:rPr lang="en-US" dirty="0" err="1"/>
              <a:t>espinaca</a:t>
            </a:r>
            <a:r>
              <a:rPr lang="en-US" dirty="0"/>
              <a:t>, </a:t>
            </a:r>
            <a:r>
              <a:rPr lang="en-US" dirty="0" err="1"/>
              <a:t>tomates</a:t>
            </a:r>
            <a:r>
              <a:rPr lang="en-US" dirty="0"/>
              <a:t>, </a:t>
            </a:r>
            <a:r>
              <a:rPr lang="en-US" dirty="0" err="1"/>
              <a:t>aguacate</a:t>
            </a:r>
            <a:r>
              <a:rPr lang="en-US" dirty="0"/>
              <a:t>, pollo</a:t>
            </a:r>
          </a:p>
          <a:p>
            <a:r>
              <a:rPr lang="en-US" dirty="0"/>
              <a:t>15 VEF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DBC3C8-7085-4DFD-9F09-30D4A4CA26EE}"/>
              </a:ext>
            </a:extLst>
          </p:cNvPr>
          <p:cNvSpPr txBox="1"/>
          <p:nvPr/>
        </p:nvSpPr>
        <p:spPr>
          <a:xfrm>
            <a:off x="4533570" y="365125"/>
            <a:ext cx="245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Pisca de Andina</a:t>
            </a:r>
          </a:p>
          <a:p>
            <a:r>
              <a:rPr lang="en-US" dirty="0" err="1"/>
              <a:t>Pescado</a:t>
            </a:r>
            <a:r>
              <a:rPr lang="en-US" dirty="0"/>
              <a:t>, pollo, </a:t>
            </a:r>
            <a:r>
              <a:rPr lang="en-US" dirty="0" err="1"/>
              <a:t>verduras</a:t>
            </a:r>
            <a:r>
              <a:rPr lang="en-US" dirty="0"/>
              <a:t>, queso</a:t>
            </a:r>
          </a:p>
          <a:p>
            <a:r>
              <a:rPr lang="en-US" dirty="0"/>
              <a:t>16 VEF</a:t>
            </a:r>
          </a:p>
        </p:txBody>
      </p:sp>
    </p:spTree>
    <p:extLst>
      <p:ext uri="{BB962C8B-B14F-4D97-AF65-F5344CB8AC3E}">
        <p14:creationId xmlns:p14="http://schemas.microsoft.com/office/powerpoint/2010/main" val="365559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andwich on a plate&#10;&#10;Description automatically generated">
            <a:extLst>
              <a:ext uri="{FF2B5EF4-FFF2-40B4-BE49-F238E27FC236}">
                <a16:creationId xmlns:a16="http://schemas.microsoft.com/office/drawing/2014/main" id="{BB1184D9-4DE3-4727-995D-07D52E03D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9680" r="-2" b="36058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11" name="Picture 10" descr="A bowl of food&#10;&#10;Description automatically generated">
            <a:extLst>
              <a:ext uri="{FF2B5EF4-FFF2-40B4-BE49-F238E27FC236}">
                <a16:creationId xmlns:a16="http://schemas.microsoft.com/office/drawing/2014/main" id="{775C3BC5-EDD3-4C71-A933-EFF25A9D4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937" b="29380"/>
          <a:stretch/>
        </p:blipFill>
        <p:spPr>
          <a:xfrm>
            <a:off x="6988408" y="2286000"/>
            <a:ext cx="5203590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8" name="Picture 7" descr="A plate of food on a table&#10;&#10;Description automatically generated">
            <a:extLst>
              <a:ext uri="{FF2B5EF4-FFF2-40B4-BE49-F238E27FC236}">
                <a16:creationId xmlns:a16="http://schemas.microsoft.com/office/drawing/2014/main" id="{C8357D40-20EC-4CB6-A852-610FCF2F62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075" b="16290"/>
          <a:stretch/>
        </p:blipFill>
        <p:spPr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1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68DE0-EC7B-493E-B6D3-76258C15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0762"/>
            <a:ext cx="5203590" cy="1746918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Berlin Sans FB Demi" panose="020E0802020502020306" pitchFamily="34" charset="0"/>
              </a:rPr>
              <a:t>La Cena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94020-356D-4568-9319-4C5F2E82FF00}"/>
              </a:ext>
            </a:extLst>
          </p:cNvPr>
          <p:cNvSpPr txBox="1"/>
          <p:nvPr/>
        </p:nvSpPr>
        <p:spPr>
          <a:xfrm>
            <a:off x="973267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hocorroldevainilla.blogspot.com/2013/08/venezuelan-arepasarepas-venezolana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52E3B-1841-445D-9F89-35FBE828A90E}"/>
              </a:ext>
            </a:extLst>
          </p:cNvPr>
          <p:cNvSpPr txBox="1"/>
          <p:nvPr/>
        </p:nvSpPr>
        <p:spPr>
          <a:xfrm>
            <a:off x="7260646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www.angsarap.net/2016/05/17/pabellon-crioll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7CB17-F988-45A2-9F1D-46FEAC08BB68}"/>
              </a:ext>
            </a:extLst>
          </p:cNvPr>
          <p:cNvSpPr txBox="1"/>
          <p:nvPr/>
        </p:nvSpPr>
        <p:spPr>
          <a:xfrm>
            <a:off x="4788618" y="6870700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fullbellies.blogspot.com/2006/08/beef-stew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991D31-C6D6-49C2-98E2-7E5662CAA906}"/>
              </a:ext>
            </a:extLst>
          </p:cNvPr>
          <p:cNvSpPr txBox="1"/>
          <p:nvPr/>
        </p:nvSpPr>
        <p:spPr>
          <a:xfrm>
            <a:off x="5102942" y="707923"/>
            <a:ext cx="2944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Arepas—Con carne, </a:t>
            </a:r>
            <a:r>
              <a:rPr lang="en-US" dirty="0" err="1"/>
              <a:t>aguacate</a:t>
            </a:r>
            <a:r>
              <a:rPr lang="en-US" dirty="0"/>
              <a:t>, </a:t>
            </a:r>
            <a:r>
              <a:rPr lang="en-US" dirty="0" err="1"/>
              <a:t>tomates</a:t>
            </a:r>
            <a:r>
              <a:rPr lang="en-US" dirty="0"/>
              <a:t>,</a:t>
            </a:r>
          </a:p>
          <a:p>
            <a:r>
              <a:rPr lang="en-US" dirty="0"/>
              <a:t> y queso</a:t>
            </a:r>
          </a:p>
          <a:p>
            <a:endParaRPr lang="en-US" dirty="0"/>
          </a:p>
          <a:p>
            <a:r>
              <a:rPr lang="en-US" dirty="0"/>
              <a:t>15 VEF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26B229-8496-467B-BFB1-CEBE37677F7E}"/>
              </a:ext>
            </a:extLst>
          </p:cNvPr>
          <p:cNvSpPr txBox="1"/>
          <p:nvPr/>
        </p:nvSpPr>
        <p:spPr>
          <a:xfrm>
            <a:off x="5911627" y="2675996"/>
            <a:ext cx="294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Mondongo—</a:t>
            </a:r>
          </a:p>
          <a:p>
            <a:r>
              <a:rPr lang="en-US" dirty="0" err="1"/>
              <a:t>Sopa</a:t>
            </a:r>
            <a:r>
              <a:rPr lang="en-US" dirty="0"/>
              <a:t> de </a:t>
            </a:r>
            <a:r>
              <a:rPr lang="en-US" dirty="0" err="1"/>
              <a:t>verduras</a:t>
            </a:r>
            <a:r>
              <a:rPr lang="en-US" dirty="0"/>
              <a:t> y </a:t>
            </a:r>
            <a:r>
              <a:rPr lang="en-US" dirty="0" err="1"/>
              <a:t>pescado</a:t>
            </a:r>
            <a:endParaRPr lang="en-US" dirty="0"/>
          </a:p>
          <a:p>
            <a:endParaRPr lang="en-US" dirty="0"/>
          </a:p>
          <a:p>
            <a:r>
              <a:rPr lang="en-US" dirty="0"/>
              <a:t>16VEF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8D79C-6CF1-40DF-A578-08CE86CC9B70}"/>
              </a:ext>
            </a:extLst>
          </p:cNvPr>
          <p:cNvSpPr txBox="1"/>
          <p:nvPr/>
        </p:nvSpPr>
        <p:spPr>
          <a:xfrm>
            <a:off x="6645527" y="4571990"/>
            <a:ext cx="2944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Pabellon</a:t>
            </a:r>
            <a:r>
              <a:rPr lang="en-US" dirty="0"/>
              <a:t> Criollo</a:t>
            </a:r>
          </a:p>
          <a:p>
            <a:r>
              <a:rPr lang="en-US" dirty="0" err="1"/>
              <a:t>Bistec</a:t>
            </a:r>
            <a:r>
              <a:rPr lang="en-US" dirty="0"/>
              <a:t>, arroz,</a:t>
            </a:r>
          </a:p>
          <a:p>
            <a:r>
              <a:rPr lang="en-US" dirty="0"/>
              <a:t>Frijoles negros</a:t>
            </a:r>
          </a:p>
          <a:p>
            <a:r>
              <a:rPr lang="en-US" dirty="0" err="1"/>
              <a:t>Platanos</a:t>
            </a:r>
            <a:r>
              <a:rPr lang="en-US" dirty="0"/>
              <a:t> </a:t>
            </a:r>
            <a:r>
              <a:rPr lang="en-US" dirty="0" err="1"/>
              <a:t>fritos</a:t>
            </a:r>
            <a:endParaRPr lang="en-US" dirty="0"/>
          </a:p>
          <a:p>
            <a:endParaRPr lang="en-US" dirty="0"/>
          </a:p>
          <a:p>
            <a:r>
              <a:rPr lang="en-US" dirty="0"/>
              <a:t>17VEF</a:t>
            </a:r>
          </a:p>
        </p:txBody>
      </p:sp>
    </p:spTree>
    <p:extLst>
      <p:ext uri="{BB962C8B-B14F-4D97-AF65-F5344CB8AC3E}">
        <p14:creationId xmlns:p14="http://schemas.microsoft.com/office/powerpoint/2010/main" val="111458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bowl of food&#10;&#10;Description automatically generated">
            <a:extLst>
              <a:ext uri="{FF2B5EF4-FFF2-40B4-BE49-F238E27FC236}">
                <a16:creationId xmlns:a16="http://schemas.microsoft.com/office/drawing/2014/main" id="{09CDDE5E-76A1-4FE1-8C85-E6379D07C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579" r="-3" b="29096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5" name="Content Placeholder 4" descr="A picture containing plate, table, food, custard&#10;&#10;Description automatically generated">
            <a:extLst>
              <a:ext uri="{FF2B5EF4-FFF2-40B4-BE49-F238E27FC236}">
                <a16:creationId xmlns:a16="http://schemas.microsoft.com/office/drawing/2014/main" id="{D6A89EA5-D124-43B0-AB3D-85450352B1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301" b="22566"/>
          <a:stretch/>
        </p:blipFill>
        <p:spPr>
          <a:xfrm>
            <a:off x="6988408" y="2286000"/>
            <a:ext cx="5203590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1" name="Picture 10" descr="Food on a plate&#10;&#10;Description automatically generated">
            <a:extLst>
              <a:ext uri="{FF2B5EF4-FFF2-40B4-BE49-F238E27FC236}">
                <a16:creationId xmlns:a16="http://schemas.microsoft.com/office/drawing/2014/main" id="{E6010A49-02C1-463D-A1A8-9D39D95F71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6574" r="-1" b="23864"/>
          <a:stretch/>
        </p:blipFill>
        <p:spPr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1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45D71-0A2F-4BCC-B4D9-E6EDC361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67" y="2274400"/>
            <a:ext cx="5088040" cy="1325563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000000"/>
                </a:solidFill>
                <a:latin typeface="Berlin Sans FB Demi" panose="020E0802020502020306" pitchFamily="34" charset="0"/>
              </a:rPr>
              <a:t>El </a:t>
            </a:r>
            <a:r>
              <a:rPr lang="en-US" sz="88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Postre</a:t>
            </a:r>
            <a:endParaRPr lang="en-US" sz="8800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4A8AA44-29EF-467F-A1BF-254D9D26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EBF5F-2851-4874-8E4E-758AABB034B6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Quesi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1CD7B-5E6C-47C1-9328-A65CCFD007F5}"/>
              </a:ext>
            </a:extLst>
          </p:cNvPr>
          <p:cNvSpPr txBox="1"/>
          <p:nvPr/>
        </p:nvSpPr>
        <p:spPr>
          <a:xfrm>
            <a:off x="7412931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astpassviagens.com.br/arroz-doce-cremos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F2DFD-CAF9-4D19-B34F-5F6970A0E190}"/>
              </a:ext>
            </a:extLst>
          </p:cNvPr>
          <p:cNvSpPr txBox="1"/>
          <p:nvPr/>
        </p:nvSpPr>
        <p:spPr>
          <a:xfrm>
            <a:off x="5093189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en.wikipedia.org/wiki/Piono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467C11-C1FE-4882-B780-1FA5C27E656E}"/>
              </a:ext>
            </a:extLst>
          </p:cNvPr>
          <p:cNvSpPr txBox="1"/>
          <p:nvPr/>
        </p:nvSpPr>
        <p:spPr>
          <a:xfrm>
            <a:off x="6246710" y="4866968"/>
            <a:ext cx="2454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Pionono</a:t>
            </a:r>
            <a:endParaRPr lang="en-US" dirty="0"/>
          </a:p>
          <a:p>
            <a:r>
              <a:rPr lang="en-US" dirty="0"/>
              <a:t>Patel de </a:t>
            </a:r>
            <a:r>
              <a:rPr lang="en-US" dirty="0" err="1"/>
              <a:t>brazo</a:t>
            </a:r>
            <a:r>
              <a:rPr lang="en-US" dirty="0"/>
              <a:t> de </a:t>
            </a:r>
            <a:r>
              <a:rPr lang="en-US" dirty="0" err="1"/>
              <a:t>reina</a:t>
            </a:r>
            <a:r>
              <a:rPr lang="en-US" dirty="0"/>
              <a:t> con dulce de leche</a:t>
            </a:r>
          </a:p>
          <a:p>
            <a:endParaRPr lang="en-US" dirty="0"/>
          </a:p>
          <a:p>
            <a:r>
              <a:rPr lang="en-US" dirty="0"/>
              <a:t>8 VEF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D9F38-28FD-46B7-B7F7-E3CF140B38E0}"/>
              </a:ext>
            </a:extLst>
          </p:cNvPr>
          <p:cNvSpPr txBox="1"/>
          <p:nvPr/>
        </p:nvSpPr>
        <p:spPr>
          <a:xfrm>
            <a:off x="5623157" y="2830403"/>
            <a:ext cx="245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Quesillo</a:t>
            </a:r>
            <a:r>
              <a:rPr lang="en-US" dirty="0"/>
              <a:t>—</a:t>
            </a:r>
          </a:p>
          <a:p>
            <a:r>
              <a:rPr lang="en-US" dirty="0"/>
              <a:t>Flan venezolano, con </a:t>
            </a:r>
          </a:p>
          <a:p>
            <a:r>
              <a:rPr lang="en-US" dirty="0"/>
              <a:t>Leche</a:t>
            </a:r>
          </a:p>
          <a:p>
            <a:r>
              <a:rPr lang="en-US" dirty="0"/>
              <a:t>10 VEF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1C454-A54E-4201-8B48-61E5C87CBDC5}"/>
              </a:ext>
            </a:extLst>
          </p:cNvPr>
          <p:cNvSpPr txBox="1"/>
          <p:nvPr/>
        </p:nvSpPr>
        <p:spPr>
          <a:xfrm>
            <a:off x="4309602" y="378385"/>
            <a:ext cx="245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Arroz con leche</a:t>
            </a:r>
          </a:p>
          <a:p>
            <a:r>
              <a:rPr lang="en-US" dirty="0"/>
              <a:t>Arroz, leche, </a:t>
            </a:r>
            <a:r>
              <a:rPr lang="en-US" dirty="0" err="1"/>
              <a:t>azucar</a:t>
            </a:r>
            <a:endParaRPr lang="en-US" dirty="0"/>
          </a:p>
          <a:p>
            <a:r>
              <a:rPr lang="en-US" dirty="0"/>
              <a:t>9 VEF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4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804E-F095-4641-AE0D-E9AA8F66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Las </a:t>
            </a:r>
            <a:r>
              <a:rPr lang="en-US" dirty="0" err="1"/>
              <a:t>Bebidas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142F09-E25C-4186-B550-4DD256FC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 dirty="0"/>
              <a:t>Leche       5  VEF</a:t>
            </a:r>
          </a:p>
          <a:p>
            <a:r>
              <a:rPr lang="en-US" sz="1800" dirty="0"/>
              <a:t>Jugo de </a:t>
            </a:r>
            <a:r>
              <a:rPr lang="en-US" sz="1800" dirty="0" err="1"/>
              <a:t>naranja</a:t>
            </a:r>
            <a:r>
              <a:rPr lang="en-US" sz="1800" dirty="0"/>
              <a:t>       5 VEF</a:t>
            </a:r>
          </a:p>
          <a:p>
            <a:r>
              <a:rPr lang="en-US" sz="1800" dirty="0" err="1"/>
              <a:t>Refrescos</a:t>
            </a:r>
            <a:r>
              <a:rPr lang="en-US" sz="1800" dirty="0"/>
              <a:t> 	5 VEF	</a:t>
            </a:r>
          </a:p>
          <a:p>
            <a:r>
              <a:rPr lang="en-US" sz="1800" dirty="0"/>
              <a:t>Jugo de manzana     6 VEF</a:t>
            </a:r>
          </a:p>
          <a:p>
            <a:r>
              <a:rPr lang="en-US" sz="1800" dirty="0"/>
              <a:t>Agua	       4 VEF</a:t>
            </a:r>
          </a:p>
          <a:p>
            <a:endParaRPr lang="en-US" sz="1800" dirty="0"/>
          </a:p>
        </p:txBody>
      </p:sp>
      <p:pic>
        <p:nvPicPr>
          <p:cNvPr id="6" name="Picture 5" descr="A close up of a bottle&#10;&#10;Description automatically generated">
            <a:extLst>
              <a:ext uri="{FF2B5EF4-FFF2-40B4-BE49-F238E27FC236}">
                <a16:creationId xmlns:a16="http://schemas.microsoft.com/office/drawing/2014/main" id="{B158C367-908F-4FF6-9BAA-CBF388CFC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27" r="1787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43D48-4842-4E0F-B9D4-886AA1BF32CF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noloseytu.blogspot.com/2014/07/marcas-de-bebidas-y-su-orige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9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d on a table&#10;&#10;Description automatically generated">
            <a:extLst>
              <a:ext uri="{FF2B5EF4-FFF2-40B4-BE49-F238E27FC236}">
                <a16:creationId xmlns:a16="http://schemas.microsoft.com/office/drawing/2014/main" id="{E1924BDC-6257-46D7-BAF0-839AC40E2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A55BB-EE07-4040-8FF9-67C07BF3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/>
              <a:t>Senorita Fisher</a:t>
            </a:r>
            <a:br>
              <a:rPr lang="en-US" sz="3100"/>
            </a:br>
            <a:r>
              <a:rPr lang="en-US" sz="3100"/>
              <a:t>DPA Middle School Spanish</a:t>
            </a:r>
            <a:br>
              <a:rPr lang="en-US" sz="3100"/>
            </a:br>
            <a:r>
              <a:rPr lang="en-US" sz="3100"/>
              <a:t>Due 3/27/20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0D1B67D-18A8-4797-827D-876EFE23C9D2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Arep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3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Berlin Sans FB Demi</vt:lpstr>
      <vt:lpstr>Calibri</vt:lpstr>
      <vt:lpstr>Calibri Light</vt:lpstr>
      <vt:lpstr>Office Theme</vt:lpstr>
      <vt:lpstr>Mis Amigos Restaurante</vt:lpstr>
      <vt:lpstr>El Desayuno</vt:lpstr>
      <vt:lpstr>Los Aperitivos</vt:lpstr>
      <vt:lpstr>El Almuerzo</vt:lpstr>
      <vt:lpstr>La Cena</vt:lpstr>
      <vt:lpstr>El Postre</vt:lpstr>
      <vt:lpstr>Las Bebidas</vt:lpstr>
      <vt:lpstr>Senorita Fisher DPA Middle School Spanish Due 3/27/20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Amigos Restaurante</dc:title>
  <dc:creator>Kwanza Fisher</dc:creator>
  <cp:lastModifiedBy>Kwanza Fisher</cp:lastModifiedBy>
  <cp:revision>1</cp:revision>
  <dcterms:created xsi:type="dcterms:W3CDTF">2020-03-23T06:18:38Z</dcterms:created>
  <dcterms:modified xsi:type="dcterms:W3CDTF">2020-03-23T06:19:26Z</dcterms:modified>
</cp:coreProperties>
</file>